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821" r:id="rId4"/>
    <p:sldId id="259" r:id="rId5"/>
    <p:sldId id="260" r:id="rId6"/>
    <p:sldId id="261" r:id="rId7"/>
    <p:sldId id="262" r:id="rId8"/>
    <p:sldId id="755" r:id="rId9"/>
    <p:sldId id="784" r:id="rId10"/>
    <p:sldId id="890" r:id="rId11"/>
    <p:sldId id="907" r:id="rId12"/>
    <p:sldId id="909" r:id="rId13"/>
    <p:sldId id="910" r:id="rId14"/>
    <p:sldId id="911" r:id="rId15"/>
    <p:sldId id="908" r:id="rId16"/>
    <p:sldId id="912" r:id="rId17"/>
    <p:sldId id="913" r:id="rId18"/>
    <p:sldId id="915" r:id="rId19"/>
    <p:sldId id="914" r:id="rId20"/>
    <p:sldId id="916" r:id="rId21"/>
    <p:sldId id="918" r:id="rId22"/>
    <p:sldId id="919" r:id="rId23"/>
    <p:sldId id="917" r:id="rId24"/>
    <p:sldId id="901" r:id="rId25"/>
    <p:sldId id="585"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237"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C7899-945A-4334-8B2F-9603104C0745}" type="datetimeFigureOut">
              <a:rPr lang="en-US" smtClean="0"/>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FE66A-0CC7-43A4-BBDB-5AE9B7537471}" type="slidenum">
              <a:rPr lang="en-US" smtClean="0"/>
              <a:t>‹#›</a:t>
            </a:fld>
            <a:endParaRPr lang="en-US"/>
          </a:p>
        </p:txBody>
      </p:sp>
    </p:spTree>
    <p:extLst>
      <p:ext uri="{BB962C8B-B14F-4D97-AF65-F5344CB8AC3E}">
        <p14:creationId xmlns:p14="http://schemas.microsoft.com/office/powerpoint/2010/main" val="363944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1/12/2022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1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07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Jamadil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02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152" y="457200"/>
            <a:ext cx="114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828800"/>
            <a:ext cx="8836247"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Hal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Ehwal</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Agama Terengganu</a:t>
            </a:r>
          </a:p>
        </p:txBody>
      </p:sp>
      <p:sp>
        <p:nvSpPr>
          <p:cNvPr id="9" name="Rectangle 5"/>
          <p:cNvSpPr txBox="1">
            <a:spLocks noChangeArrowheads="1"/>
          </p:cNvSpPr>
          <p:nvPr/>
        </p:nvSpPr>
        <p:spPr>
          <a:xfrm>
            <a:off x="2438400" y="251460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48 </a:t>
            </a: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
        <p:nvSpPr>
          <p:cNvPr id="2" name="Rectangle 1"/>
          <p:cNvSpPr/>
          <p:nvPr/>
        </p:nvSpPr>
        <p:spPr>
          <a:xfrm>
            <a:off x="838200" y="4038362"/>
            <a:ext cx="7321235" cy="1600438"/>
          </a:xfrm>
          <a:prstGeom prst="rect">
            <a:avLst/>
          </a:prstGeom>
        </p:spPr>
        <p:txBody>
          <a:bodyPr wrap="none">
            <a:spAutoFit/>
            <a:scene3d>
              <a:camera prst="orthographicFront"/>
              <a:lightRig rig="threePt" dir="t"/>
            </a:scene3d>
            <a:sp3d extrusionH="57150">
              <a:bevelT w="38100" h="38100"/>
            </a:sp3d>
          </a:bodyPr>
          <a:lstStyle/>
          <a:p>
            <a:pPr algn="ctr"/>
            <a:r>
              <a:rPr lang="fi-FI" sz="48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KURNIAAN </a:t>
            </a:r>
            <a:r>
              <a:rPr lang="fi-FI" sz="4800" b="1" spc="50" dirty="0" smtClean="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TUHAN</a:t>
            </a:r>
          </a:p>
          <a:p>
            <a:pPr algn="ctr"/>
            <a:r>
              <a:rPr lang="fi-FI" sz="5000" b="1" spc="50" dirty="0" smtClean="0">
                <a:ln w="12700" cmpd="sng">
                  <a:solidFill>
                    <a:srgbClr val="FFFF00"/>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mj-lt"/>
              </a:rPr>
              <a:t>UNTUK </a:t>
            </a:r>
            <a:r>
              <a:rPr lang="fi-FI" sz="5000" b="1" spc="50" dirty="0">
                <a:ln w="12700" cmpd="sng">
                  <a:solidFill>
                    <a:srgbClr val="FFFF00"/>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mj-lt"/>
              </a:rPr>
              <a:t>ORANG BERIMAN</a:t>
            </a:r>
            <a:endParaRPr lang="en-US" sz="5000" b="1" spc="50" dirty="0">
              <a:ln w="12700" cmpd="sng">
                <a:solidFill>
                  <a:srgbClr val="FFFF00"/>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414521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1333500" y="1219200"/>
            <a:ext cx="6972300" cy="7620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905"/>
                <a:solidFill>
                  <a:schemeClr val="tx1"/>
                </a:solidFill>
                <a:effectLst>
                  <a:innerShdw blurRad="69850" dist="43180" dir="5400000">
                    <a:srgbClr val="000000">
                      <a:alpha val="65000"/>
                    </a:srgbClr>
                  </a:innerShdw>
                </a:effectLst>
              </a:rPr>
              <a:t>Meraih </a:t>
            </a:r>
            <a:r>
              <a:rPr lang="it-IT" sz="2800" b="1" dirty="0">
                <a:ln w="1905"/>
                <a:solidFill>
                  <a:schemeClr val="tx1"/>
                </a:solidFill>
                <a:effectLst>
                  <a:innerShdw blurRad="69850" dist="43180" dir="5400000">
                    <a:srgbClr val="000000">
                      <a:alpha val="65000"/>
                    </a:srgbClr>
                  </a:innerShdw>
                </a:effectLst>
              </a:rPr>
              <a:t>redha dan nikmat syurga Allah SWT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533400" y="12954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82" b="26076"/>
          <a:stretch/>
        </p:blipFill>
        <p:spPr>
          <a:xfrm>
            <a:off x="228600" y="2174111"/>
            <a:ext cx="8686800" cy="4455289"/>
          </a:xfrm>
          <a:prstGeom prst="rect">
            <a:avLst/>
          </a:prstGeom>
        </p:spPr>
      </p:pic>
    </p:spTree>
    <p:extLst>
      <p:ext uri="{BB962C8B-B14F-4D97-AF65-F5344CB8AC3E}">
        <p14:creationId xmlns:p14="http://schemas.microsoft.com/office/powerpoint/2010/main" val="3112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surah </a:t>
            </a: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al-Taubah 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72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457200" y="1371600"/>
            <a:ext cx="8305800" cy="5078313"/>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Allah menjanjikan orang-orang yang beriman, lelaki dan perempuan, (akan beroleh) syurga yang mengalir di bawahnya anak sungai; mereka kekal di dalamnya dan beroleh tempat-tempat yang baik di dalam "Syurga ‘Adn", dan keredhaan dari Allah yang lebih besar kemuliaannya; (balasan) yang demikian itulah kejayaan yang besar.</a:t>
            </a:r>
            <a:endParaRPr lang="en-US" sz="3600" b="1" dirty="0">
              <a:solidFill>
                <a:srgbClr val="20431D"/>
              </a:solidFill>
            </a:endParaRPr>
          </a:p>
        </p:txBody>
      </p:sp>
    </p:spTree>
    <p:extLst>
      <p:ext uri="{BB962C8B-B14F-4D97-AF65-F5344CB8AC3E}">
        <p14:creationId xmlns:p14="http://schemas.microsoft.com/office/powerpoint/2010/main" val="246190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1333500" y="1219200"/>
            <a:ext cx="6972300" cy="7620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Mendapat </a:t>
            </a:r>
            <a:r>
              <a:rPr lang="sv-SE" sz="2800" b="1" dirty="0">
                <a:ln w="1905"/>
                <a:solidFill>
                  <a:schemeClr val="tx1"/>
                </a:solidFill>
                <a:effectLst>
                  <a:innerShdw blurRad="69850" dist="43180" dir="5400000">
                    <a:srgbClr val="000000">
                      <a:alpha val="65000"/>
                    </a:srgbClr>
                  </a:innerShdw>
                </a:effectLst>
              </a:rPr>
              <a:t>pembelaan dari Allah SWT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533400" y="12954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9578"/>
          <a:stretch/>
        </p:blipFill>
        <p:spPr>
          <a:xfrm>
            <a:off x="228600" y="2402325"/>
            <a:ext cx="8686800" cy="4074675"/>
          </a:xfrm>
          <a:prstGeom prst="rect">
            <a:avLst/>
          </a:prstGeom>
        </p:spPr>
      </p:pic>
    </p:spTree>
    <p:extLst>
      <p:ext uri="{BB962C8B-B14F-4D97-AF65-F5344CB8AC3E}">
        <p14:creationId xmlns:p14="http://schemas.microsoft.com/office/powerpoint/2010/main" val="184052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urah al-Hajj </a:t>
            </a: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38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762000" y="1785878"/>
            <a:ext cx="7467600" cy="2862322"/>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Sesungguhnya Allah membela orang yang beriman; sesungguhnya Allah tidak suka kepada tiap-tiap seorang yang khianat, lagi tidak bersyukur.</a:t>
            </a:r>
            <a:endParaRPr lang="en-US" sz="3600" b="1" dirty="0">
              <a:solidFill>
                <a:srgbClr val="20431D"/>
              </a:solidFill>
            </a:endParaRPr>
          </a:p>
        </p:txBody>
      </p:sp>
    </p:spTree>
    <p:extLst>
      <p:ext uri="{BB962C8B-B14F-4D97-AF65-F5344CB8AC3E}">
        <p14:creationId xmlns:p14="http://schemas.microsoft.com/office/powerpoint/2010/main" val="105720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1562100" y="1219200"/>
            <a:ext cx="5981700" cy="9144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Memperolehi </a:t>
            </a:r>
            <a:r>
              <a:rPr lang="sv-SE" sz="2800" b="1" dirty="0">
                <a:ln w="1905"/>
                <a:solidFill>
                  <a:schemeClr val="tx1"/>
                </a:solidFill>
                <a:effectLst>
                  <a:innerShdw blurRad="69850" dist="43180" dir="5400000">
                    <a:srgbClr val="000000">
                      <a:alpha val="65000"/>
                    </a:srgbClr>
                  </a:innerShdw>
                </a:effectLst>
              </a:rPr>
              <a:t>bantuan dan kemenangan dari Allah SWT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762000" y="13716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7890"/>
          <a:stretch/>
        </p:blipFill>
        <p:spPr>
          <a:xfrm>
            <a:off x="266700" y="2338086"/>
            <a:ext cx="8610600" cy="4259484"/>
          </a:xfrm>
          <a:prstGeom prst="rect">
            <a:avLst/>
          </a:prstGeom>
        </p:spPr>
      </p:pic>
    </p:spTree>
    <p:extLst>
      <p:ext uri="{BB962C8B-B14F-4D97-AF65-F5344CB8AC3E}">
        <p14:creationId xmlns:p14="http://schemas.microsoft.com/office/powerpoint/2010/main" val="208948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surah al-Ghafir 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51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762000" y="1752600"/>
            <a:ext cx="7467600" cy="2862322"/>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Sesungguhnya Kami tetap menolong Rasul-rasul Kami dan orang yang beriman dalam kehidupan dunia ini dan pada saat bangkitnya saksi-saksi.</a:t>
            </a:r>
            <a:endParaRPr lang="en-US" sz="3600" b="1" dirty="0">
              <a:solidFill>
                <a:srgbClr val="20431D"/>
              </a:solidFill>
            </a:endParaRPr>
          </a:p>
        </p:txBody>
      </p:sp>
    </p:spTree>
    <p:extLst>
      <p:ext uri="{BB962C8B-B14F-4D97-AF65-F5344CB8AC3E}">
        <p14:creationId xmlns:p14="http://schemas.microsoft.com/office/powerpoint/2010/main" val="3140152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1524000" y="1219200"/>
            <a:ext cx="6972300" cy="9144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Dilimpahi </a:t>
            </a:r>
            <a:r>
              <a:rPr lang="sv-SE" sz="2800" b="1" dirty="0">
                <a:ln w="1905"/>
                <a:solidFill>
                  <a:schemeClr val="tx1"/>
                </a:solidFill>
                <a:effectLst>
                  <a:innerShdw blurRad="69850" dist="43180" dir="5400000">
                    <a:srgbClr val="000000">
                      <a:alpha val="65000"/>
                    </a:srgbClr>
                  </a:innerShdw>
                </a:effectLst>
              </a:rPr>
              <a:t>cinta dan kasih sayang Allah SWT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609600" y="13716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33" t="675" r="633" b="38734"/>
          <a:stretch/>
        </p:blipFill>
        <p:spPr>
          <a:xfrm>
            <a:off x="106765" y="2438400"/>
            <a:ext cx="8808635" cy="4002911"/>
          </a:xfrm>
          <a:prstGeom prst="rect">
            <a:avLst/>
          </a:prstGeom>
        </p:spPr>
      </p:pic>
    </p:spTree>
    <p:extLst>
      <p:ext uri="{BB962C8B-B14F-4D97-AF65-F5344CB8AC3E}">
        <p14:creationId xmlns:p14="http://schemas.microsoft.com/office/powerpoint/2010/main" val="13047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surah Maryam 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96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838200" y="1752600"/>
            <a:ext cx="7467600" cy="2862322"/>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Sesungguhnya orang-orang yang beriman dan beramal soleh</a:t>
            </a:r>
            <a:r>
              <a:rPr lang="ms-MY" sz="3600" b="1">
                <a:solidFill>
                  <a:srgbClr val="20431D"/>
                </a:solidFill>
              </a:rPr>
              <a:t>, </a:t>
            </a:r>
            <a:r>
              <a:rPr lang="ms-MY" sz="3600" b="1" smtClean="0">
                <a:solidFill>
                  <a:srgbClr val="20431D"/>
                </a:solidFill>
              </a:rPr>
              <a:t>Tuhan </a:t>
            </a:r>
            <a:r>
              <a:rPr lang="ms-MY" sz="3600" b="1">
                <a:solidFill>
                  <a:srgbClr val="20431D"/>
                </a:solidFill>
              </a:rPr>
              <a:t>yang </a:t>
            </a:r>
            <a:r>
              <a:rPr lang="ms-MY" sz="3600" b="1" smtClean="0">
                <a:solidFill>
                  <a:srgbClr val="20431D"/>
                </a:solidFill>
              </a:rPr>
              <a:t>Maha Pengasih </a:t>
            </a:r>
            <a:r>
              <a:rPr lang="ms-MY" sz="3600" b="1" dirty="0">
                <a:solidFill>
                  <a:srgbClr val="20431D"/>
                </a:solidFill>
              </a:rPr>
              <a:t>akan menanamkan bagi mereka perasaan kasih sayang.</a:t>
            </a:r>
            <a:endParaRPr lang="en-US" sz="3600" b="1" dirty="0">
              <a:solidFill>
                <a:srgbClr val="20431D"/>
              </a:solidFill>
            </a:endParaRPr>
          </a:p>
        </p:txBody>
      </p:sp>
    </p:spTree>
    <p:extLst>
      <p:ext uri="{BB962C8B-B14F-4D97-AF65-F5344CB8AC3E}">
        <p14:creationId xmlns:p14="http://schemas.microsoft.com/office/powerpoint/2010/main" val="285744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2057400" y="1219200"/>
            <a:ext cx="5410200" cy="9144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Kehidupan </a:t>
            </a:r>
            <a:r>
              <a:rPr lang="sv-SE" sz="2800" b="1" dirty="0">
                <a:ln w="1905"/>
                <a:solidFill>
                  <a:schemeClr val="tx1"/>
                </a:solidFill>
                <a:effectLst>
                  <a:innerShdw blurRad="69850" dist="43180" dir="5400000">
                    <a:srgbClr val="000000">
                      <a:alpha val="65000"/>
                    </a:srgbClr>
                  </a:innerShdw>
                </a:effectLst>
              </a:rPr>
              <a:t>yang sempurna di dunia dan akhirat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1295400" y="13716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5021"/>
          <a:stretch/>
        </p:blipFill>
        <p:spPr>
          <a:xfrm>
            <a:off x="228600" y="2362200"/>
            <a:ext cx="8686800" cy="4303853"/>
          </a:xfrm>
          <a:prstGeom prst="rect">
            <a:avLst/>
          </a:prstGeom>
        </p:spPr>
      </p:pic>
    </p:spTree>
    <p:extLst>
      <p:ext uri="{BB962C8B-B14F-4D97-AF65-F5344CB8AC3E}">
        <p14:creationId xmlns:p14="http://schemas.microsoft.com/office/powerpoint/2010/main" val="418079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surah al-Nahl 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97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33400" y="1447800"/>
            <a:ext cx="8077200" cy="4524315"/>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Sesiapa yang beramal soleh, dari lelaki atau perempuan, sedang dia beriman, maka sesungguhnya Kami akan </a:t>
            </a:r>
            <a:r>
              <a:rPr lang="ms-MY" sz="3600" b="1" dirty="0" smtClean="0">
                <a:solidFill>
                  <a:srgbClr val="20431D"/>
                </a:solidFill>
              </a:rPr>
              <a:t>menghidupkan </a:t>
            </a:r>
            <a:r>
              <a:rPr lang="ms-MY" sz="3600" b="1" dirty="0">
                <a:solidFill>
                  <a:srgbClr val="20431D"/>
                </a:solidFill>
              </a:rPr>
              <a:t>dia dengan kehidupan yang baik; dan sesungguhnya kami akan membalas mereka, dengan memberikan pahala yang lebih dari apa yang mereka telah </a:t>
            </a:r>
            <a:r>
              <a:rPr lang="ms-MY" sz="3600" b="1" dirty="0" smtClean="0">
                <a:solidFill>
                  <a:srgbClr val="20431D"/>
                </a:solidFill>
              </a:rPr>
              <a:t>kerjakan.</a:t>
            </a:r>
            <a:endParaRPr lang="en-US" sz="3600" b="1" dirty="0">
              <a:solidFill>
                <a:srgbClr val="20431D"/>
              </a:solidFill>
            </a:endParaRPr>
          </a:p>
        </p:txBody>
      </p:sp>
    </p:spTree>
    <p:extLst>
      <p:ext uri="{BB962C8B-B14F-4D97-AF65-F5344CB8AC3E}">
        <p14:creationId xmlns:p14="http://schemas.microsoft.com/office/powerpoint/2010/main" val="243335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2057400" y="1219200"/>
            <a:ext cx="5410200" cy="9144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Diberi hidayah dan </a:t>
            </a:r>
            <a:r>
              <a:rPr lang="sv-SE" sz="2800" b="1" dirty="0" smtClean="0">
                <a:ln w="1905"/>
                <a:solidFill>
                  <a:schemeClr val="tx1"/>
                </a:solidFill>
                <a:effectLst>
                  <a:innerShdw blurRad="69850" dist="43180" dir="5400000">
                    <a:srgbClr val="000000">
                      <a:alpha val="65000"/>
                    </a:srgbClr>
                  </a:innerShdw>
                </a:effectLst>
              </a:rPr>
              <a:t>petunjuk</a:t>
            </a:r>
          </a:p>
          <a:p>
            <a:pPr algn="ctr"/>
            <a:r>
              <a:rPr lang="sv-SE" sz="2800" b="1" dirty="0" smtClean="0">
                <a:ln w="1905"/>
                <a:solidFill>
                  <a:schemeClr val="tx1"/>
                </a:solidFill>
                <a:effectLst>
                  <a:innerShdw blurRad="69850" dist="43180" dir="5400000">
                    <a:srgbClr val="000000">
                      <a:alpha val="65000"/>
                    </a:srgbClr>
                  </a:innerShdw>
                </a:effectLst>
              </a:rPr>
              <a:t> </a:t>
            </a:r>
            <a:r>
              <a:rPr lang="sv-SE" sz="2800" b="1" dirty="0">
                <a:ln w="1905"/>
                <a:solidFill>
                  <a:schemeClr val="tx1"/>
                </a:solidFill>
                <a:effectLst>
                  <a:innerShdw blurRad="69850" dist="43180" dir="5400000">
                    <a:srgbClr val="000000">
                      <a:alpha val="65000"/>
                    </a:srgbClr>
                  </a:innerShdw>
                </a:effectLst>
              </a:rPr>
              <a:t>oleh Allah SWT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1295400" y="13716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24" b="30662"/>
          <a:stretch/>
        </p:blipFill>
        <p:spPr>
          <a:xfrm>
            <a:off x="152400" y="2268638"/>
            <a:ext cx="8839200" cy="4436962"/>
          </a:xfrm>
          <a:prstGeom prst="rect">
            <a:avLst/>
          </a:prstGeom>
        </p:spPr>
      </p:pic>
    </p:spTree>
    <p:extLst>
      <p:ext uri="{BB962C8B-B14F-4D97-AF65-F5344CB8AC3E}">
        <p14:creationId xmlns:p14="http://schemas.microsoft.com/office/powerpoint/2010/main" val="16370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surah Yunus 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9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33400" y="1447800"/>
            <a:ext cx="8077200" cy="3970318"/>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Sesungguhnya orang yang beriman dan beramal salih, Tuhan mereka akan memimpin mereka dengan sebab iman mereka. Mengalir sungai-sungai di bawah tempat kediaman mereka di dalam Syurga yang penuh nikmat. </a:t>
            </a:r>
            <a:endParaRPr lang="en-US" sz="3600" b="1" dirty="0">
              <a:solidFill>
                <a:srgbClr val="20431D"/>
              </a:solidFill>
            </a:endParaRPr>
          </a:p>
        </p:txBody>
      </p:sp>
    </p:spTree>
    <p:extLst>
      <p:ext uri="{BB962C8B-B14F-4D97-AF65-F5344CB8AC3E}">
        <p14:creationId xmlns:p14="http://schemas.microsoft.com/office/powerpoint/2010/main" val="3821436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ounded Rectangle 10"/>
          <p:cNvSpPr/>
          <p:nvPr/>
        </p:nvSpPr>
        <p:spPr>
          <a:xfrm>
            <a:off x="4267200" y="2856053"/>
            <a:ext cx="4384876" cy="1182547"/>
          </a:xfrm>
          <a:prstGeom prst="roundRect">
            <a:avLst/>
          </a:prstGeom>
          <a:solidFill>
            <a:schemeClr val="accent4">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7030A0"/>
                </a:solidFill>
                <a:effectLst>
                  <a:innerShdw blurRad="69850" dist="43180" dir="5400000">
                    <a:srgbClr val="000000">
                      <a:alpha val="65000"/>
                    </a:srgbClr>
                  </a:innerShdw>
                </a:effectLst>
              </a:rPr>
              <a:t>Ianya </a:t>
            </a:r>
            <a:r>
              <a:rPr lang="sv-SE" sz="2400" b="1" dirty="0">
                <a:ln w="1905"/>
                <a:solidFill>
                  <a:srgbClr val="7030A0"/>
                </a:solidFill>
                <a:effectLst>
                  <a:innerShdw blurRad="69850" dist="43180" dir="5400000">
                    <a:srgbClr val="000000">
                      <a:alpha val="65000"/>
                    </a:srgbClr>
                  </a:innerShdw>
                </a:effectLst>
              </a:rPr>
              <a:t>terlalu istimewa untuk urusan kehidupan dan agama, di dunia dan di </a:t>
            </a:r>
            <a:r>
              <a:rPr lang="sv-SE" sz="2400" b="1" dirty="0" smtClean="0">
                <a:ln w="1905"/>
                <a:solidFill>
                  <a:srgbClr val="7030A0"/>
                </a:solidFill>
                <a:effectLst>
                  <a:innerShdw blurRad="69850" dist="43180" dir="5400000">
                    <a:srgbClr val="000000">
                      <a:alpha val="65000"/>
                    </a:srgbClr>
                  </a:innerShdw>
                </a:effectLst>
              </a:rPr>
              <a:t>akhirat</a:t>
            </a:r>
            <a:endParaRPr lang="en-US" sz="2400" b="1" dirty="0">
              <a:ln w="1905"/>
              <a:solidFill>
                <a:srgbClr val="7030A0"/>
              </a:solidFill>
              <a:effectLst>
                <a:innerShdw blurRad="69850" dist="43180" dir="5400000">
                  <a:srgbClr val="000000">
                    <a:alpha val="65000"/>
                  </a:srgbClr>
                </a:innerShdw>
              </a:effectLst>
            </a:endParaRPr>
          </a:p>
        </p:txBody>
      </p:sp>
      <p:sp>
        <p:nvSpPr>
          <p:cNvPr id="5" name="Rounded Rectangle 4"/>
          <p:cNvSpPr/>
          <p:nvPr/>
        </p:nvSpPr>
        <p:spPr>
          <a:xfrm>
            <a:off x="2819400" y="274319"/>
            <a:ext cx="3733800" cy="5638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KESIMPULAN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6" name="Rounded Rectangle 5"/>
          <p:cNvSpPr/>
          <p:nvPr/>
        </p:nvSpPr>
        <p:spPr>
          <a:xfrm>
            <a:off x="304800" y="1143000"/>
            <a:ext cx="6096000" cy="1371600"/>
          </a:xfrm>
          <a:prstGeom prst="roundRect">
            <a:avLst/>
          </a:prstGeom>
          <a:solidFill>
            <a:schemeClr val="tx1">
              <a:alpha val="92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Semua yang tersebut ini adalah sebahagian dari anugerah dan kurniaan Allah SWT yang pasti kepada orang yang beriman</a:t>
            </a:r>
          </a:p>
        </p:txBody>
      </p:sp>
      <p:sp>
        <p:nvSpPr>
          <p:cNvPr id="2" name="Bent Arrow 1"/>
          <p:cNvSpPr/>
          <p:nvPr/>
        </p:nvSpPr>
        <p:spPr>
          <a:xfrm rot="5400000">
            <a:off x="6705600" y="1219200"/>
            <a:ext cx="1295400" cy="1905000"/>
          </a:xfrm>
          <a:prstGeom prst="bentArrow">
            <a:avLst>
              <a:gd name="adj1" fmla="val 20203"/>
              <a:gd name="adj2" fmla="val 25000"/>
              <a:gd name="adj3" fmla="val 25000"/>
              <a:gd name="adj4" fmla="val 43750"/>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381000" y="4343400"/>
            <a:ext cx="8271076" cy="2362200"/>
          </a:xfrm>
          <a:prstGeom prst="roundRect">
            <a:avLst/>
          </a:prstGeom>
          <a:ln w="793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b="1" dirty="0">
                <a:ln w="1905"/>
                <a:solidFill>
                  <a:srgbClr val="C00000"/>
                </a:solidFill>
                <a:effectLst>
                  <a:innerShdw blurRad="69850" dist="43180" dir="5400000">
                    <a:srgbClr val="000000">
                      <a:alpha val="65000"/>
                    </a:srgbClr>
                  </a:innerShdw>
                </a:effectLst>
              </a:rPr>
              <a:t>Justeru hargailah nikmat iman yang kita miliki, hidup dan suburkannya dengan amalan soleh agar sentiasa mekar dedaun rimbunannya, semerbak wangian bau bungaannya, ranum buahan dan cantik menarik mewarnai kehidupan alam </a:t>
            </a:r>
            <a:r>
              <a:rPr lang="sv-SE" sz="2800" b="1" dirty="0" smtClean="0">
                <a:ln w="1905"/>
                <a:solidFill>
                  <a:srgbClr val="C00000"/>
                </a:solidFill>
                <a:effectLst>
                  <a:innerShdw blurRad="69850" dist="43180" dir="5400000">
                    <a:srgbClr val="000000">
                      <a:alpha val="65000"/>
                    </a:srgbClr>
                  </a:innerShdw>
                </a:effectLst>
              </a:rPr>
              <a:t>semesta </a:t>
            </a:r>
            <a:endParaRPr lang="sv-SE" sz="2800" b="1" dirty="0">
              <a:ln w="1905"/>
              <a:solidFill>
                <a:srgbClr val="C00000"/>
              </a:solidFill>
              <a:effectLst>
                <a:innerShdw blurRad="69850" dist="43180" dir="5400000">
                  <a:srgbClr val="000000">
                    <a:alpha val="65000"/>
                  </a:srgbClr>
                </a:innerShdw>
              </a:effectLst>
            </a:endParaRPr>
          </a:p>
        </p:txBody>
      </p:sp>
      <p:sp>
        <p:nvSpPr>
          <p:cNvPr id="4" name="Bent-Up Arrow 3"/>
          <p:cNvSpPr/>
          <p:nvPr/>
        </p:nvSpPr>
        <p:spPr>
          <a:xfrm rot="10800000">
            <a:off x="2362200" y="3276600"/>
            <a:ext cx="1905000" cy="1066800"/>
          </a:xfrm>
          <a:prstGeom prst="bentUpArrow">
            <a:avLst>
              <a:gd name="adj1" fmla="val 25676"/>
              <a:gd name="adj2" fmla="val 25000"/>
              <a:gd name="adj3" fmla="val 25000"/>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12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827544"/>
            <a:ext cx="8305800" cy="2308324"/>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العَلِيُّ الأَعْلَى،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 الحَبِيْبُ المُصْطَفَى والنَّبِيُّ المُجْتَبَى</a:t>
            </a:r>
          </a:p>
        </p:txBody>
      </p:sp>
      <p:sp>
        <p:nvSpPr>
          <p:cNvPr id="5" name="TextBox 4"/>
          <p:cNvSpPr txBox="1"/>
          <p:nvPr/>
        </p:nvSpPr>
        <p:spPr>
          <a:xfrm>
            <a:off x="457200" y="3350835"/>
            <a:ext cx="8305800" cy="335476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Tinggi</a:t>
            </a: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dikasihi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terpilih</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685800"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990600"/>
            <a:ext cx="8153400" cy="550920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bg2">
                    <a:lumMod val="25000"/>
                  </a:schemeClr>
                </a:solidFill>
              </a:rPr>
              <a:t>Ya Allah, wahai Zat Yang Maha </a:t>
            </a:r>
            <a:r>
              <a:rPr lang="ms-MY" sz="3200" b="1" dirty="0" smtClean="0">
                <a:solidFill>
                  <a:schemeClr val="bg2">
                    <a:lumMod val="25000"/>
                  </a:schemeClr>
                </a:solidFill>
              </a:rPr>
              <a:t>Pengasih . . .</a:t>
            </a:r>
            <a:endParaRPr lang="ms-MY" sz="3200" b="1" dirty="0">
              <a:solidFill>
                <a:schemeClr val="bg2">
                  <a:lumMod val="25000"/>
                </a:schemeClr>
              </a:solidFill>
            </a:endParaRPr>
          </a:p>
          <a:p>
            <a:pPr algn="just"/>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a:t>
            </a:r>
            <a:r>
              <a:rPr lang="ms-MY" sz="3200" b="1" dirty="0" smtClean="0">
                <a:solidFill>
                  <a:schemeClr val="accent5">
                    <a:lumMod val="50000"/>
                  </a:schemeClr>
                </a:solidFill>
              </a:rPr>
              <a:t>tersembunyi . . .</a:t>
            </a:r>
          </a:p>
          <a:p>
            <a:pPr algn="just"/>
            <a:endParaRPr lang="ms-MY" sz="3200" b="1" dirty="0">
              <a:solidFill>
                <a:schemeClr val="accent5">
                  <a:lumMod val="50000"/>
                </a:schemeClr>
              </a:solidFill>
            </a:endParaRPr>
          </a:p>
          <a:p>
            <a:pPr algn="ctr"/>
            <a:r>
              <a:rPr lang="ms-MY" sz="3200" b="1" dirty="0">
                <a:solidFill>
                  <a:schemeClr val="bg2">
                    <a:lumMod val="25000"/>
                  </a:schemeClr>
                </a:solidFill>
              </a:rPr>
              <a:t>Sesungguhnya Engkau Maha </a:t>
            </a:r>
            <a:r>
              <a:rPr lang="ms-MY" sz="3200" b="1" dirty="0" smtClean="0">
                <a:solidFill>
                  <a:schemeClr val="bg2">
                    <a:lumMod val="25000"/>
                  </a:schemeClr>
                </a:solidFill>
              </a:rPr>
              <a:t>Berkuasa</a:t>
            </a:r>
          </a:p>
          <a:p>
            <a:pPr algn="ctr"/>
            <a:r>
              <a:rPr lang="ms-MY" sz="3200" b="1" dirty="0" smtClean="0">
                <a:solidFill>
                  <a:schemeClr val="bg2">
                    <a:lumMod val="25000"/>
                  </a:schemeClr>
                </a:solidFill>
              </a:rPr>
              <a:t> </a:t>
            </a:r>
            <a:r>
              <a:rPr lang="ms-MY" sz="3200" b="1" dirty="0">
                <a:solidFill>
                  <a:schemeClr val="bg2">
                    <a:lumMod val="25000"/>
                  </a:schemeClr>
                </a:solidFill>
              </a:rPr>
              <a:t>atas segala </a:t>
            </a:r>
            <a:r>
              <a:rPr lang="ms-MY" sz="3200" b="1" dirty="0" smtClean="0">
                <a:solidFill>
                  <a:schemeClr val="bg2">
                    <a:lumMod val="25000"/>
                  </a:schemeClr>
                </a:solidFill>
              </a:rPr>
              <a:t>sesuatu </a:t>
            </a:r>
            <a:endParaRPr lang="ms-MY" sz="3200" b="1" dirty="0">
              <a:solidFill>
                <a:schemeClr val="accent5">
                  <a:lumMod val="50000"/>
                </a:schemeClr>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1066800"/>
            <a:ext cx="845820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اهْتَدَى</a:t>
            </a:r>
          </a:p>
        </p:txBody>
      </p:sp>
      <p:sp>
        <p:nvSpPr>
          <p:cNvPr id="4" name="TextBox 3"/>
          <p:cNvSpPr txBox="1"/>
          <p:nvPr/>
        </p:nvSpPr>
        <p:spPr>
          <a:xfrm>
            <a:off x="304800" y="3430012"/>
            <a:ext cx="84582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petunjuk</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500336"/>
            <a:ext cx="8382000" cy="5976664"/>
          </a:xfrm>
          <a:prstGeom prst="rect">
            <a:avLst/>
          </a:prstGeom>
          <a:solidFill>
            <a:schemeClr val="lt1">
              <a:alpha val="72000"/>
            </a:schemeClr>
          </a:soli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2246769"/>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واعْلَمُوْا أنَّ التَّقْوَى نُوْرُ القُلُوْبِ إِلَى خَشْيَةِ اللهِ وَمِشْكَاتُهَا، وَسَبِيلُ مَحَبَّتِهِ وَمِرْقَاتُهَا</a:t>
            </a:r>
            <a:r>
              <a:rPr lang="ar-SA"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Traditional Arabic" pitchFamily="2" charset="-78"/>
              </a:rPr>
              <a:t> </a:t>
            </a:r>
            <a:endParaRPr lang="en-US"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Traditional Arabic" pitchFamily="2" charset="-78"/>
            </a:endParaRPr>
          </a:p>
        </p:txBody>
      </p:sp>
      <p:sp>
        <p:nvSpPr>
          <p:cNvPr id="5" name="TextBox 4"/>
          <p:cNvSpPr txBox="1"/>
          <p:nvPr/>
        </p:nvSpPr>
        <p:spPr>
          <a:xfrm>
            <a:off x="381000" y="3582412"/>
            <a:ext cx="8458200" cy="3046988"/>
          </a:xfrm>
          <a:prstGeom prst="rect">
            <a:avLst/>
          </a:prstGeom>
          <a:solidFill>
            <a:schemeClr val="bg1">
              <a:alpha val="61000"/>
            </a:schemeClr>
          </a:solidFill>
          <a:ln w="9525">
            <a:noFill/>
          </a:ln>
        </p:spPr>
        <p:txBody>
          <a:bodyPr wrap="square">
            <a:spAutoFit/>
          </a:bodyPr>
          <a:lstStyle/>
          <a:p>
            <a:pPr algn="ctr" fontAlgn="auto">
              <a:spcBef>
                <a:spcPts val="0"/>
              </a:spcBef>
              <a:spcAft>
                <a:spcPts val="0"/>
              </a:spcAft>
              <a:defRPr/>
            </a:pP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Saya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berpesan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tuan-tuan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diri</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sendiri</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agar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ketaqwaan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hati</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bercahaya</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takutkan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Tuhan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darjat</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mendaki</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meraih</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kasih</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al-</a:t>
            </a:r>
            <a:r>
              <a:rPr lang="es-ES" sz="32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Rahman</a:t>
            </a:r>
            <a:r>
              <a:rPr lang="es-ES" sz="32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3200" b="1" dirty="0" smtClean="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381000" y="152400"/>
            <a:ext cx="838200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600200" y="762000"/>
            <a:ext cx="6172200" cy="1066800"/>
          </a:xfrm>
          <a:prstGeom prst="rect">
            <a:avLst/>
          </a:prstGeom>
          <a:noFill/>
        </p:spPr>
        <p:txBody>
          <a:bodyPr wrap="squar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6" name="Rectangle 5"/>
          <p:cNvSpPr/>
          <p:nvPr/>
        </p:nvSpPr>
        <p:spPr>
          <a:xfrm>
            <a:off x="304800" y="3124200"/>
            <a:ext cx="8458200" cy="3416320"/>
          </a:xfrm>
          <a:prstGeom prst="rect">
            <a:avLst/>
          </a:prstGeom>
          <a:noFill/>
          <a:scene3d>
            <a:camera prst="perspectiveAbove"/>
            <a:lightRig rig="threePt" dir="t"/>
          </a:scene3d>
        </p:spPr>
        <p:txBody>
          <a:bodyPr wrap="square" lIns="91440" tIns="45720" rIns="91440" bIns="45720">
            <a:spAutoFit/>
            <a:sp3d extrusionH="57150">
              <a:bevelT w="38100" h="38100" prst="angle"/>
            </a:sp3d>
          </a:bodyPr>
          <a:lstStyle/>
          <a:p>
            <a:pPr algn="ctr"/>
            <a:r>
              <a:rPr lang="fi-FI" sz="7200" b="1" dirty="0">
                <a:ln w="900" cmpd="sng">
                  <a:solidFill>
                    <a:schemeClr val="accent1">
                      <a:satMod val="190000"/>
                      <a:alpha val="55000"/>
                    </a:schemeClr>
                  </a:solidFill>
                  <a:prstDash val="solid"/>
                </a:ln>
                <a:solidFill>
                  <a:schemeClr val="accent1">
                    <a:satMod val="200000"/>
                    <a:tint val="3000"/>
                  </a:schemeClr>
                </a:solidFill>
                <a:effectLst>
                  <a:glow rad="139700">
                    <a:schemeClr val="accent5">
                      <a:satMod val="175000"/>
                      <a:alpha val="40000"/>
                    </a:schemeClr>
                  </a:glow>
                  <a:innerShdw blurRad="101600" dist="76200" dir="5400000">
                    <a:schemeClr val="accent1">
                      <a:satMod val="190000"/>
                      <a:tint val="100000"/>
                      <a:alpha val="74000"/>
                    </a:schemeClr>
                  </a:innerShdw>
                </a:effectLst>
                <a:latin typeface="Berlin Sans FB Demi" panose="020E0802020502020306" pitchFamily="34" charset="0"/>
              </a:rPr>
              <a:t> “Kurniaan Tuhan Untuk Orang Beriman”</a:t>
            </a:r>
            <a:endParaRPr lang="fi-FI"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endParaRPr>
          </a:p>
        </p:txBody>
      </p:sp>
      <p:sp>
        <p:nvSpPr>
          <p:cNvPr id="2" name="Rectangle 1"/>
          <p:cNvSpPr/>
          <p:nvPr/>
        </p:nvSpPr>
        <p:spPr>
          <a:xfrm>
            <a:off x="2362200" y="1752600"/>
            <a:ext cx="4572000" cy="1200329"/>
          </a:xfrm>
          <a:prstGeom prst="rect">
            <a:avLst/>
          </a:prstGeom>
        </p:spPr>
        <p:txBody>
          <a:bodyPr>
            <a:spAutoFit/>
          </a:bodyPr>
          <a:lstStyle/>
          <a:p>
            <a:pPr algn="ctr"/>
            <a:r>
              <a:rPr lang="ms-MY" sz="2400" b="1" dirty="0">
                <a:ln w="1905"/>
                <a:solidFill>
                  <a:srgbClr val="FFFF00"/>
                </a:solidFill>
                <a:effectLst>
                  <a:innerShdw blurRad="69850" dist="43180" dir="5400000">
                    <a:srgbClr val="000000">
                      <a:alpha val="65000"/>
                    </a:srgbClr>
                  </a:innerShdw>
                </a:effectLst>
              </a:rPr>
              <a:t>2 Disember </a:t>
            </a:r>
            <a:r>
              <a:rPr lang="ms-MY" sz="2400" b="1" dirty="0" smtClean="0">
                <a:ln w="1905"/>
                <a:solidFill>
                  <a:srgbClr val="FFFF00"/>
                </a:solidFill>
                <a:effectLst>
                  <a:innerShdw blurRad="69850" dist="43180" dir="5400000">
                    <a:srgbClr val="000000">
                      <a:alpha val="65000"/>
                    </a:srgbClr>
                  </a:innerShdw>
                </a:effectLst>
              </a:rPr>
              <a:t>2022</a:t>
            </a:r>
          </a:p>
          <a:p>
            <a:pPr algn="ctr"/>
            <a:r>
              <a:rPr lang="en-US" sz="2400" b="1" i="1" dirty="0" err="1" smtClean="0">
                <a:ln w="1905"/>
                <a:solidFill>
                  <a:schemeClr val="tx2"/>
                </a:solidFill>
                <a:effectLst>
                  <a:innerShdw blurRad="69850" dist="43180" dir="5400000">
                    <a:srgbClr val="000000">
                      <a:alpha val="65000"/>
                    </a:srgbClr>
                  </a:innerShdw>
                </a:effectLst>
              </a:rPr>
              <a:t>Bersamaan</a:t>
            </a:r>
            <a:endParaRPr lang="en-US" sz="2400" b="1" dirty="0">
              <a:ln w="1905"/>
              <a:solidFill>
                <a:schemeClr val="tx2"/>
              </a:solidFill>
              <a:effectLst>
                <a:innerShdw blurRad="69850" dist="43180" dir="5400000">
                  <a:srgbClr val="000000">
                    <a:alpha val="65000"/>
                  </a:srgbClr>
                </a:innerShdw>
              </a:effectLst>
            </a:endParaRPr>
          </a:p>
          <a:p>
            <a:pPr algn="ctr"/>
            <a:r>
              <a:rPr lang="en-MY" sz="2400" b="1" dirty="0">
                <a:ln w="1905"/>
                <a:solidFill>
                  <a:srgbClr val="FFFF00"/>
                </a:solidFill>
                <a:effectLst>
                  <a:innerShdw blurRad="69850" dist="43180" dir="5400000">
                    <a:srgbClr val="000000">
                      <a:alpha val="65000"/>
                    </a:srgbClr>
                  </a:innerShdw>
                </a:effectLst>
              </a:rPr>
              <a:t>7 </a:t>
            </a:r>
            <a:r>
              <a:rPr lang="en-MY" sz="2400" b="1" dirty="0" err="1">
                <a:ln w="1905"/>
                <a:solidFill>
                  <a:srgbClr val="FFFF00"/>
                </a:solidFill>
                <a:effectLst>
                  <a:innerShdw blurRad="69850" dist="43180" dir="5400000">
                    <a:srgbClr val="000000">
                      <a:alpha val="65000"/>
                    </a:srgbClr>
                  </a:innerShdw>
                </a:effectLst>
              </a:rPr>
              <a:t>Jamadil</a:t>
            </a:r>
            <a:r>
              <a:rPr lang="en-MY" sz="2400" b="1" dirty="0">
                <a:ln w="1905"/>
                <a:solidFill>
                  <a:srgbClr val="FFFF00"/>
                </a:solidFill>
                <a:effectLst>
                  <a:innerShdw blurRad="69850" dist="43180" dir="5400000">
                    <a:srgbClr val="000000">
                      <a:alpha val="65000"/>
                    </a:srgbClr>
                  </a:innerShdw>
                </a:effectLst>
              </a:rPr>
              <a:t> </a:t>
            </a:r>
            <a:r>
              <a:rPr lang="en-MY" sz="2400" b="1" dirty="0" err="1">
                <a:ln w="1905"/>
                <a:solidFill>
                  <a:srgbClr val="FFFF00"/>
                </a:solidFill>
                <a:effectLst>
                  <a:innerShdw blurRad="69850" dist="43180" dir="5400000">
                    <a:srgbClr val="000000">
                      <a:alpha val="65000"/>
                    </a:srgbClr>
                  </a:innerShdw>
                </a:effectLst>
              </a:rPr>
              <a:t>Awal</a:t>
            </a:r>
            <a:r>
              <a:rPr lang="en-MY" sz="2400" b="1" dirty="0">
                <a:ln w="1905"/>
                <a:solidFill>
                  <a:srgbClr val="FFFF00"/>
                </a:solidFill>
                <a:effectLst>
                  <a:innerShdw blurRad="69850" dist="43180" dir="5400000">
                    <a:srgbClr val="000000">
                      <a:alpha val="65000"/>
                    </a:srgbClr>
                  </a:innerShdw>
                </a:effectLst>
              </a:rPr>
              <a:t> 1444</a:t>
            </a:r>
            <a:endParaRPr lang="en-US" sz="24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chemeClr val="accent2"/>
                                        </p:clrVal>
                                      </p:to>
                                    </p:set>
                                    <p:set>
                                      <p:cBhvr>
                                        <p:cTn id="9" dur="500" fill="hold"/>
                                        <p:tgtEl>
                                          <p:spTgt spid="6">
                                            <p:txEl>
                                              <p:pRg st="0" end="0"/>
                                            </p:txEl>
                                          </p:spTgt>
                                        </p:tgtEl>
                                        <p:attrNameLst>
                                          <p:attrName>fillcolor</p:attrName>
                                        </p:attrNameLst>
                                      </p:cBhvr>
                                      <p:to>
                                        <p:clrVal>
                                          <a:schemeClr val="accent2"/>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Chevron 5"/>
          <p:cNvSpPr/>
          <p:nvPr/>
        </p:nvSpPr>
        <p:spPr>
          <a:xfrm>
            <a:off x="3352800" y="1051560"/>
            <a:ext cx="837246" cy="54864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81000" y="533400"/>
            <a:ext cx="2971800" cy="1600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Memilih jalan beriman </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12" name="Rounded Rectangle 11"/>
          <p:cNvSpPr/>
          <p:nvPr/>
        </p:nvSpPr>
        <p:spPr>
          <a:xfrm>
            <a:off x="4298634" y="609600"/>
            <a:ext cx="4540566" cy="13716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Pilihan </a:t>
            </a:r>
            <a:r>
              <a:rPr lang="sv-SE" sz="2600" b="1" dirty="0">
                <a:ln w="1905"/>
                <a:solidFill>
                  <a:schemeClr val="accent5">
                    <a:lumMod val="50000"/>
                  </a:schemeClr>
                </a:solidFill>
                <a:effectLst>
                  <a:innerShdw blurRad="69850" dist="43180" dir="5400000">
                    <a:srgbClr val="000000">
                      <a:alpha val="65000"/>
                    </a:srgbClr>
                  </a:innerShdw>
                </a:effectLst>
              </a:rPr>
              <a:t>paling tepat yang pernah dibuat dalam hidup seorang manusia.</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8" name="Rounded Rectangle 7"/>
          <p:cNvSpPr/>
          <p:nvPr/>
        </p:nvSpPr>
        <p:spPr>
          <a:xfrm>
            <a:off x="4953000" y="2895600"/>
            <a:ext cx="3246120" cy="1066800"/>
          </a:xfrm>
          <a:prstGeom prst="roundRect">
            <a:avLst/>
          </a:prstGeom>
          <a:solidFill>
            <a:schemeClr val="accent3">
              <a:lumMod val="20000"/>
              <a:lumOff val="80000"/>
              <a:alpha val="92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accent5">
                    <a:lumMod val="50000"/>
                  </a:schemeClr>
                </a:solidFill>
                <a:effectLst>
                  <a:innerShdw blurRad="69850" dist="43180" dir="5400000">
                    <a:srgbClr val="000000">
                      <a:alpha val="65000"/>
                    </a:srgbClr>
                  </a:innerShdw>
                </a:effectLst>
              </a:rPr>
              <a:t>Keuntungan </a:t>
            </a:r>
            <a:r>
              <a:rPr lang="sv-SE" sz="2600" b="1" dirty="0" smtClean="0">
                <a:ln w="1905"/>
                <a:solidFill>
                  <a:schemeClr val="accent5">
                    <a:lumMod val="50000"/>
                  </a:schemeClr>
                </a:solidFill>
                <a:effectLst>
                  <a:innerShdw blurRad="69850" dist="43180" dir="5400000">
                    <a:srgbClr val="000000">
                      <a:alpha val="65000"/>
                    </a:srgbClr>
                  </a:innerShdw>
                </a:effectLst>
              </a:rPr>
              <a:t>yang amat </a:t>
            </a:r>
            <a:r>
              <a:rPr lang="sv-SE" sz="2600" b="1" dirty="0">
                <a:ln w="1905"/>
                <a:solidFill>
                  <a:schemeClr val="accent5">
                    <a:lumMod val="50000"/>
                  </a:schemeClr>
                </a:solidFill>
                <a:effectLst>
                  <a:innerShdw blurRad="69850" dist="43180" dir="5400000">
                    <a:srgbClr val="000000">
                      <a:alpha val="65000"/>
                    </a:srgbClr>
                  </a:innerShdw>
                </a:effectLst>
              </a:rPr>
              <a:t>luar biasa</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15" name="Chevron 14"/>
          <p:cNvSpPr/>
          <p:nvPr/>
        </p:nvSpPr>
        <p:spPr>
          <a:xfrm rot="5400000">
            <a:off x="6150294" y="2126457"/>
            <a:ext cx="837246" cy="5486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3341225" y="5166360"/>
            <a:ext cx="837246" cy="54864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369425" y="4648200"/>
            <a:ext cx="2971800" cy="1600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K</a:t>
            </a:r>
            <a:r>
              <a:rPr lang="it-IT"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ekufuran </a:t>
            </a:r>
            <a:r>
              <a:rPr lang="it-IT"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dan kesyirikan </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11" name="Rounded Rectangle 10"/>
          <p:cNvSpPr/>
          <p:nvPr/>
        </p:nvSpPr>
        <p:spPr>
          <a:xfrm>
            <a:off x="4191000" y="4572000"/>
            <a:ext cx="4704542" cy="17526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Musibah </a:t>
            </a:r>
            <a:r>
              <a:rPr lang="sv-SE" sz="2600" b="1" dirty="0">
                <a:ln w="1905"/>
                <a:solidFill>
                  <a:schemeClr val="accent5">
                    <a:lumMod val="50000"/>
                  </a:schemeClr>
                </a:solidFill>
                <a:effectLst>
                  <a:innerShdw blurRad="69850" dist="43180" dir="5400000">
                    <a:srgbClr val="000000">
                      <a:alpha val="65000"/>
                    </a:srgbClr>
                  </a:innerShdw>
                </a:effectLst>
              </a:rPr>
              <a:t>yang paling besar angkara bahananya dan pilihan hidup yang paling merugikan</a:t>
            </a:r>
            <a:endParaRPr lang="en-US" sz="26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198119"/>
            <a:ext cx="8839200" cy="640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Anugerah Tuhan Kepada Orang Beriman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0" name="Rounded Rectangle 9"/>
          <p:cNvSpPr/>
          <p:nvPr/>
        </p:nvSpPr>
        <p:spPr>
          <a:xfrm>
            <a:off x="1333500" y="1219200"/>
            <a:ext cx="6972300" cy="7620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905"/>
                <a:solidFill>
                  <a:schemeClr val="tx1"/>
                </a:solidFill>
                <a:effectLst>
                  <a:innerShdw blurRad="69850" dist="43180" dir="5400000">
                    <a:srgbClr val="000000">
                      <a:alpha val="65000"/>
                    </a:srgbClr>
                  </a:innerShdw>
                </a:effectLst>
              </a:rPr>
              <a:t>Hidup </a:t>
            </a:r>
            <a:r>
              <a:rPr lang="it-IT" sz="2800" b="1" dirty="0">
                <a:ln w="1905"/>
                <a:solidFill>
                  <a:schemeClr val="tx1"/>
                </a:solidFill>
                <a:effectLst>
                  <a:innerShdw blurRad="69850" dist="43180" dir="5400000">
                    <a:srgbClr val="000000">
                      <a:alpha val="65000"/>
                    </a:srgbClr>
                  </a:innerShdw>
                </a:effectLst>
              </a:rPr>
              <a:t>di bawah wilayah naungan Allah SWT</a:t>
            </a:r>
            <a:endParaRPr lang="en-US" sz="2800" b="1" dirty="0">
              <a:ln w="1905"/>
              <a:solidFill>
                <a:schemeClr val="tx1"/>
              </a:solidFill>
              <a:effectLst>
                <a:innerShdw blurRad="69850" dist="43180" dir="5400000">
                  <a:srgbClr val="000000">
                    <a:alpha val="65000"/>
                  </a:srgbClr>
                </a:innerShdw>
              </a:effectLst>
            </a:endParaRPr>
          </a:p>
        </p:txBody>
      </p:sp>
      <p:sp>
        <p:nvSpPr>
          <p:cNvPr id="5" name="Heptagon 4"/>
          <p:cNvSpPr/>
          <p:nvPr/>
        </p:nvSpPr>
        <p:spPr>
          <a:xfrm>
            <a:off x="533400" y="1295400"/>
            <a:ext cx="914400" cy="609600"/>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85" r="1665" b="46160"/>
          <a:stretch/>
        </p:blipFill>
        <p:spPr>
          <a:xfrm>
            <a:off x="228600" y="2438400"/>
            <a:ext cx="8736957" cy="4114800"/>
          </a:xfrm>
          <a:prstGeom prst="rect">
            <a:avLst/>
          </a:prstGeom>
        </p:spPr>
      </p:pic>
    </p:spTree>
    <p:extLst>
      <p:ext uri="{BB962C8B-B14F-4D97-AF65-F5344CB8AC3E}">
        <p14:creationId xmlns:p14="http://schemas.microsoft.com/office/powerpoint/2010/main" val="29258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Cross 3"/>
          <p:cNvSpPr/>
          <p:nvPr/>
        </p:nvSpPr>
        <p:spPr>
          <a:xfrm>
            <a:off x="533400" y="228600"/>
            <a:ext cx="8153400" cy="838200"/>
          </a:xfrm>
          <a:prstGeom prst="plus">
            <a:avLst>
              <a:gd name="adj" fmla="val 1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Firman Allah SWT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dalam</a:t>
            </a:r>
          </a:p>
          <a:p>
            <a:pPr algn="ct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 </a:t>
            </a: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Surah al-Baqarah ayat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157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533400" y="1752600"/>
            <a:ext cx="8153400" cy="4524315"/>
          </a:xfrm>
          <a:prstGeom prst="rect">
            <a:avLst/>
          </a:prstGeom>
        </p:spPr>
        <p:txBody>
          <a:bodyPr wrap="square">
            <a:spAutoFit/>
          </a:bodyPr>
          <a:lstStyle/>
          <a:p>
            <a:pPr algn="just"/>
            <a:r>
              <a:rPr lang="ms-MY" sz="3600" b="1" dirty="0" smtClean="0"/>
              <a:t>Bermaksud</a:t>
            </a:r>
            <a:r>
              <a:rPr lang="ms-MY" sz="3600" dirty="0" smtClean="0"/>
              <a:t> :</a:t>
            </a:r>
            <a:r>
              <a:rPr lang="ms-MY" sz="3600" b="1" dirty="0" smtClean="0"/>
              <a:t> </a:t>
            </a:r>
            <a:r>
              <a:rPr lang="ms-MY" sz="3600" b="1" dirty="0">
                <a:solidFill>
                  <a:srgbClr val="20431D"/>
                </a:solidFill>
              </a:rPr>
              <a:t>Allah Pelindung kepada orang yang beriman. Ia mengeluarkan mereka dari kegelapan (kufur) kepada cahaya (iman). Dan orang yang kafir, penolong mereka ialah Taghut, yang mengeluarkan mereka cahaya (iman) kepada kegelapan (kufur). Mereka itulah ahli neraka, mereka kekal di dalamnya. </a:t>
            </a:r>
            <a:endParaRPr lang="en-US" sz="3600" b="1" dirty="0">
              <a:solidFill>
                <a:srgbClr val="20431D"/>
              </a:solidFill>
            </a:endParaRPr>
          </a:p>
        </p:txBody>
      </p:sp>
    </p:spTree>
    <p:extLst>
      <p:ext uri="{BB962C8B-B14F-4D97-AF65-F5344CB8AC3E}">
        <p14:creationId xmlns:p14="http://schemas.microsoft.com/office/powerpoint/2010/main" val="142051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12410526</TotalTime>
  <Words>1175</Words>
  <Application>Microsoft Office PowerPoint</Application>
  <PresentationFormat>On-screen Show (4:3)</PresentationFormat>
  <Paragraphs>151</Paragraphs>
  <Slides>40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40</vt:i4>
      </vt:variant>
    </vt:vector>
  </HeadingPairs>
  <TitlesOfParts>
    <vt:vector size="57" baseType="lpstr">
      <vt:lpstr>Arial Unicode MS</vt:lpstr>
      <vt:lpstr>Agency FB</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714</cp:revision>
  <dcterms:created xsi:type="dcterms:W3CDTF">2017-12-24T04:47:57Z</dcterms:created>
  <dcterms:modified xsi:type="dcterms:W3CDTF">2022-12-01T07:27:33Z</dcterms:modified>
</cp:coreProperties>
</file>